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CH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11.02.17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11.02.17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11.02.17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11.02.17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CH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11.02.17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11.02.17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11.02.17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11.02.17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11.02.17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CH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11.02.17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de-CH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11.02.17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CH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CE38E4D-051A-41E1-86A4-E56916468FD0}" type="datetimeFigureOut">
              <a:rPr lang="en-US" smtClean="0"/>
              <a:t>11.02.17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415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dirty="0" smtClean="0">
                <a:solidFill>
                  <a:schemeClr val="tx1"/>
                </a:solidFill>
              </a:rPr>
              <a:t/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/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sz="36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  <a:cs typeface="Arial"/>
              </a:rPr>
              <a:t>Saúde</a:t>
            </a:r>
            <a:r>
              <a:rPr lang="de-DE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de-DE" sz="36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  <a:cs typeface="Arial"/>
              </a:rPr>
              <a:t>para</a:t>
            </a:r>
            <a:r>
              <a:rPr lang="de-DE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de-DE" sz="36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  <a:cs typeface="Arial"/>
              </a:rPr>
              <a:t>todos</a:t>
            </a:r>
            <a:r>
              <a:rPr lang="de-DE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mr-IN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  <a:cs typeface="Arial"/>
              </a:rPr>
              <a:t>–</a:t>
            </a:r>
            <a:r>
              <a:rPr lang="de-DE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  <a:cs typeface="Arial"/>
              </a:rPr>
              <a:t> </a:t>
            </a:r>
            <a:br>
              <a:rPr lang="de-DE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  <a:cs typeface="Arial"/>
              </a:rPr>
            </a:br>
            <a:r>
              <a:rPr lang="de-DE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  <a:cs typeface="Arial"/>
              </a:rPr>
              <a:t>Gesundheit für alle</a:t>
            </a:r>
            <a:endParaRPr lang="de-DE" sz="36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9729"/>
          </a:xfrm>
        </p:spPr>
        <p:txBody>
          <a:bodyPr>
            <a:noAutofit/>
          </a:bodyPr>
          <a:lstStyle/>
          <a:p>
            <a:r>
              <a:rPr lang="de-DE" sz="2000" dirty="0" smtClean="0"/>
              <a:t>Ein Projekt der Rotary Clubs Abelardo Luz </a:t>
            </a:r>
            <a:r>
              <a:rPr lang="de-DE" sz="2000" dirty="0" err="1" smtClean="0"/>
              <a:t>Sementes</a:t>
            </a:r>
            <a:r>
              <a:rPr lang="de-DE" sz="2000" dirty="0" smtClean="0"/>
              <a:t>, Santa Catarina, Brasilien</a:t>
            </a:r>
          </a:p>
          <a:p>
            <a:r>
              <a:rPr lang="de-DE" sz="2000" dirty="0"/>
              <a:t>u</a:t>
            </a:r>
            <a:r>
              <a:rPr lang="de-DE" sz="2000" dirty="0" smtClean="0"/>
              <a:t>nd </a:t>
            </a:r>
            <a:r>
              <a:rPr lang="de-DE" sz="2000" dirty="0" err="1" smtClean="0"/>
              <a:t>Angenstein</a:t>
            </a:r>
            <a:r>
              <a:rPr lang="de-DE" sz="2000" dirty="0" smtClean="0"/>
              <a:t>, Schweiz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8" name="Bild 7" descr="IMG_872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85" y="2752166"/>
            <a:ext cx="6001618" cy="400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77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4236"/>
            <a:ext cx="8229600" cy="714434"/>
          </a:xfrm>
        </p:spPr>
        <p:txBody>
          <a:bodyPr/>
          <a:lstStyle/>
          <a:p>
            <a:r>
              <a:rPr lang="de-DE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  <a:cs typeface="Arial"/>
              </a:rPr>
              <a:t>STAND DER FINANZIERUNG</a:t>
            </a:r>
            <a:endParaRPr lang="de-DE" sz="36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80622"/>
            <a:ext cx="8229600" cy="4803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smtClean="0">
                <a:solidFill>
                  <a:srgbClr val="3366FF"/>
                </a:solidFill>
              </a:rPr>
              <a:t>PROJEKTKOSTEN </a:t>
            </a:r>
            <a:r>
              <a:rPr lang="de-DE" sz="2000" dirty="0">
                <a:solidFill>
                  <a:srgbClr val="3366FF"/>
                </a:solidFill>
              </a:rPr>
              <a:t>IN US$</a:t>
            </a:r>
            <a:r>
              <a:rPr lang="de-DE" sz="2000" dirty="0" smtClean="0">
                <a:solidFill>
                  <a:srgbClr val="3366FF"/>
                </a:solidFill>
              </a:rPr>
              <a:t>:	</a:t>
            </a:r>
            <a:r>
              <a:rPr lang="de-CH" sz="2000" b="1" dirty="0" smtClean="0"/>
              <a:t>10</a:t>
            </a:r>
            <a:r>
              <a:rPr lang="mr-IN" sz="2000" b="1" dirty="0" smtClean="0"/>
              <a:t>0’000</a:t>
            </a:r>
            <a:r>
              <a:rPr lang="de-CH" sz="2000" b="1" dirty="0" smtClean="0"/>
              <a:t> (inkl. Reserve 10‘000)</a:t>
            </a:r>
            <a:endParaRPr lang="mr-IN" sz="2000" b="1" dirty="0"/>
          </a:p>
          <a:p>
            <a:r>
              <a:rPr lang="mr-IN" sz="2000" dirty="0" smtClean="0"/>
              <a:t>RÖNTGENGERÄT           </a:t>
            </a:r>
            <a:r>
              <a:rPr lang="de-CH" sz="2000" dirty="0" smtClean="0"/>
              <a:t>	  </a:t>
            </a:r>
            <a:r>
              <a:rPr lang="mr-IN" sz="2000" dirty="0" smtClean="0"/>
              <a:t>56’000</a:t>
            </a:r>
            <a:endParaRPr lang="mr-IN" sz="2000" dirty="0"/>
          </a:p>
          <a:p>
            <a:r>
              <a:rPr lang="mr-IN" sz="2000" dirty="0"/>
              <a:t>ULTRASCHALL              </a:t>
            </a:r>
            <a:r>
              <a:rPr lang="de-CH" sz="2000" dirty="0" smtClean="0"/>
              <a:t>	  </a:t>
            </a:r>
            <a:r>
              <a:rPr lang="mr-IN" sz="2000" dirty="0" smtClean="0"/>
              <a:t>34’000</a:t>
            </a:r>
            <a:endParaRPr lang="mr-IN" sz="2000" dirty="0"/>
          </a:p>
          <a:p>
            <a:pPr marL="0" indent="0">
              <a:buNone/>
            </a:pPr>
            <a:r>
              <a:rPr lang="de-CH" sz="2000" dirty="0" smtClean="0">
                <a:solidFill>
                  <a:srgbClr val="3366FF"/>
                </a:solidFill>
              </a:rPr>
              <a:t>STAND DER FINANZIERUNG    	</a:t>
            </a:r>
            <a:r>
              <a:rPr lang="de-CH" sz="2000" b="1" dirty="0" smtClean="0">
                <a:solidFill>
                  <a:srgbClr val="FF0000"/>
                </a:solidFill>
              </a:rPr>
              <a:t>PER HEUTE </a:t>
            </a:r>
            <a:r>
              <a:rPr lang="de-CH" sz="2000" dirty="0" smtClean="0">
                <a:solidFill>
                  <a:srgbClr val="3366FF"/>
                </a:solidFill>
              </a:rPr>
              <a:t>	</a:t>
            </a:r>
            <a:r>
              <a:rPr lang="de-CH" sz="2000" b="1" dirty="0" smtClean="0">
                <a:solidFill>
                  <a:srgbClr val="FF0000"/>
                </a:solidFill>
              </a:rPr>
              <a:t>US$ </a:t>
            </a:r>
            <a:r>
              <a:rPr lang="de-CH" sz="2000" b="1" dirty="0" smtClean="0">
                <a:solidFill>
                  <a:srgbClr val="FF0000"/>
                </a:solidFill>
              </a:rPr>
              <a:t>91‘295 </a:t>
            </a:r>
            <a:r>
              <a:rPr lang="de-CH" sz="2000" b="1" dirty="0" smtClean="0">
                <a:solidFill>
                  <a:srgbClr val="FF0000"/>
                </a:solidFill>
              </a:rPr>
              <a:t>= </a:t>
            </a:r>
            <a:r>
              <a:rPr lang="de-CH" sz="2000" b="1" dirty="0" smtClean="0">
                <a:solidFill>
                  <a:srgbClr val="FF0000"/>
                </a:solidFill>
              </a:rPr>
              <a:t>91</a:t>
            </a:r>
            <a:r>
              <a:rPr lang="de-CH" sz="2000" b="1" dirty="0" smtClean="0">
                <a:solidFill>
                  <a:srgbClr val="FF0000"/>
                </a:solidFill>
              </a:rPr>
              <a:t>%</a:t>
            </a:r>
            <a:endParaRPr lang="mr-IN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CH" sz="1900" dirty="0" smtClean="0">
                <a:solidFill>
                  <a:srgbClr val="3366FF"/>
                </a:solidFill>
              </a:rPr>
              <a:t>	</a:t>
            </a:r>
            <a:endParaRPr lang="de-DE" sz="1900" dirty="0">
              <a:solidFill>
                <a:srgbClr val="3366FF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963144"/>
              </p:ext>
            </p:extLst>
          </p:nvPr>
        </p:nvGraphicFramePr>
        <p:xfrm>
          <a:off x="590550" y="2912775"/>
          <a:ext cx="7962900" cy="3657600"/>
        </p:xfrm>
        <a:graphic>
          <a:graphicData uri="http://schemas.openxmlformats.org/drawingml/2006/table">
            <a:tbl>
              <a:tblPr firstRow="1" bandRow="1"/>
              <a:tblGrid>
                <a:gridCol w="3695700"/>
                <a:gridCol w="1422400"/>
                <a:gridCol w="1422400"/>
                <a:gridCol w="1422400"/>
              </a:tblGrid>
              <a:tr h="6477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FFFFFF"/>
                          </a:solidFill>
                          <a:effectLst/>
                          <a:latin typeface="Palatino Linotype"/>
                        </a:rPr>
                        <a:t>CLUBS UND DISTRICTS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76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1" i="0" u="none" strike="noStrike">
                          <a:solidFill>
                            <a:srgbClr val="FFFFFF"/>
                          </a:solidFill>
                          <a:effectLst/>
                          <a:latin typeface="Palatino Linotype"/>
                        </a:rPr>
                        <a:t>SPENDEN CLUBS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76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1" i="0" u="none" strike="noStrike">
                          <a:solidFill>
                            <a:srgbClr val="FFFFFF"/>
                          </a:solidFill>
                          <a:effectLst/>
                          <a:latin typeface="Palatino Linotype"/>
                        </a:rPr>
                        <a:t>DDF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76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1" i="0" u="none" strike="noStrike">
                          <a:solidFill>
                            <a:srgbClr val="FFFFFF"/>
                          </a:solidFill>
                          <a:effectLst/>
                          <a:latin typeface="Palatino Linotype"/>
                        </a:rPr>
                        <a:t>WORLD FUND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76B4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Palatino Linotype"/>
                        </a:rPr>
                        <a:t>RC ABELARDO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Palatino Linotype"/>
                        </a:rPr>
                        <a:t>3'500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FF0000"/>
                          </a:solidFill>
                          <a:effectLst/>
                          <a:latin typeface="Palatino Linotype"/>
                        </a:rPr>
                        <a:t>1'750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E5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Palatino Linotype"/>
                        </a:rPr>
                        <a:t>DISTRICT 4740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Palatino Linotype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Palatino Linotype"/>
                        </a:rPr>
                        <a:t>12'000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Palatino Linotype"/>
                        </a:rPr>
                        <a:t>12'000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E5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Palatino Linotype"/>
                        </a:rPr>
                        <a:t>RC ANGENSTEIN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800" b="0" i="0" u="none" strike="noStrike">
                          <a:solidFill>
                            <a:srgbClr val="0000FF"/>
                          </a:solidFill>
                          <a:effectLst/>
                          <a:latin typeface="Palatino Linotype"/>
                        </a:rPr>
                        <a:t>20'100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8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FF"/>
                          </a:solidFill>
                          <a:effectLst/>
                          <a:latin typeface="Palatino Linotype"/>
                        </a:rPr>
                        <a:t>10'050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E5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Palatino Linotype"/>
                        </a:rPr>
                        <a:t>DISTRICT 1980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800" b="0" i="0" u="none" strike="noStrike">
                          <a:solidFill>
                            <a:srgbClr val="0000FF"/>
                          </a:solidFill>
                          <a:effectLst/>
                          <a:latin typeface="Palatino Linotype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FF"/>
                          </a:solidFill>
                          <a:effectLst/>
                          <a:latin typeface="Palatino Linotype"/>
                        </a:rPr>
                        <a:t>10'000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FF"/>
                          </a:solidFill>
                          <a:effectLst/>
                          <a:latin typeface="Palatino Linotype"/>
                        </a:rPr>
                        <a:t>10'000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E5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Palatino Linotype"/>
                        </a:rPr>
                        <a:t>weitere </a:t>
                      </a:r>
                      <a:r>
                        <a:rPr lang="de-DE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Palatino Linotype"/>
                        </a:rPr>
                        <a:t>CH- Clubs  </a:t>
                      </a:r>
                      <a:r>
                        <a:rPr lang="de-DE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Palatino Linotype"/>
                        </a:rPr>
                        <a:t>D1980 </a:t>
                      </a:r>
                      <a:r>
                        <a:rPr lang="de-DE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Palatino Linotype"/>
                        </a:rPr>
                        <a:t>- bis heute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Palatino Linotype"/>
                        </a:rPr>
                        <a:t>2</a:t>
                      </a:r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Palatino Linotype"/>
                        </a:rPr>
                        <a:t>'100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Palatino Linotype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Palatino Linotype"/>
                        </a:rPr>
                        <a:t>1050</a:t>
                      </a:r>
                      <a:endParaRPr lang="de-DE" sz="1800" b="0" i="0" u="none" strike="noStrike" dirty="0">
                        <a:solidFill>
                          <a:srgbClr val="0000FF"/>
                        </a:solidFill>
                        <a:effectLst/>
                        <a:latin typeface="Palatino Linotype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E5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 dirty="0">
                          <a:solidFill>
                            <a:srgbClr val="008000"/>
                          </a:solidFill>
                          <a:effectLst/>
                          <a:latin typeface="Palatino Linotype"/>
                        </a:rPr>
                        <a:t>RC Markdorf </a:t>
                      </a:r>
                      <a:r>
                        <a:rPr lang="de-DE" sz="18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Palatino Linotype"/>
                        </a:rPr>
                        <a:t> (D1930)</a:t>
                      </a:r>
                      <a:endParaRPr lang="de-DE" sz="1800" b="0" i="0" u="none" strike="noStrike" dirty="0">
                        <a:solidFill>
                          <a:srgbClr val="008000"/>
                        </a:solidFill>
                        <a:effectLst/>
                        <a:latin typeface="Palatino Linotype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8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Palatino Linotype"/>
                        </a:rPr>
                        <a:t>3180</a:t>
                      </a:r>
                      <a:r>
                        <a:rPr lang="sk-SK" sz="1800" b="0" i="0" u="none" strike="noStrike" dirty="0">
                          <a:solidFill>
                            <a:srgbClr val="008000"/>
                          </a:solidFill>
                          <a:effectLst/>
                          <a:latin typeface="Palatino Linotype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800" b="0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Palatino Linotype"/>
                        </a:rPr>
                        <a:t>1590</a:t>
                      </a:r>
                      <a:endParaRPr lang="de-DE" sz="1800" b="0" i="0" u="none" strike="noStrike" dirty="0">
                        <a:solidFill>
                          <a:srgbClr val="008000"/>
                        </a:solidFill>
                        <a:effectLst/>
                        <a:latin typeface="Palatino Linotype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E5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 dirty="0">
                          <a:solidFill>
                            <a:srgbClr val="008000"/>
                          </a:solidFill>
                          <a:effectLst/>
                          <a:latin typeface="Palatino Linotype"/>
                        </a:rPr>
                        <a:t>RC Pirna Sächs. Schweiz </a:t>
                      </a:r>
                      <a:r>
                        <a:rPr lang="de-DE" sz="18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Palatino Linotype"/>
                        </a:rPr>
                        <a:t> (D1880)</a:t>
                      </a:r>
                      <a:endParaRPr lang="de-DE" sz="1800" b="0" i="0" u="none" strike="noStrike" dirty="0">
                        <a:solidFill>
                          <a:srgbClr val="008000"/>
                        </a:solidFill>
                        <a:effectLst/>
                        <a:latin typeface="Palatino Linotype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8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Palatino Linotype"/>
                        </a:rPr>
                        <a:t>2650</a:t>
                      </a:r>
                      <a:r>
                        <a:rPr lang="sk-SK" sz="1800" b="0" i="0" u="none" strike="noStrike" dirty="0">
                          <a:solidFill>
                            <a:srgbClr val="008000"/>
                          </a:solidFill>
                          <a:effectLst/>
                          <a:latin typeface="Palatino Linotype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8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Palatino Linotype"/>
                        </a:rPr>
                        <a:t>1325</a:t>
                      </a:r>
                      <a:endParaRPr lang="de-DE" sz="1800" b="0" i="0" u="none" strike="noStrike" dirty="0">
                        <a:solidFill>
                          <a:srgbClr val="008000"/>
                        </a:solidFill>
                        <a:effectLst/>
                        <a:latin typeface="Palatino Linotype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E5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TOTAL per </a:t>
                      </a:r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10.02.2017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31‘530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22'000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37‘765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E5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91‘295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E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028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630" y="442336"/>
            <a:ext cx="6753155" cy="449669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28019" y="5094005"/>
            <a:ext cx="8034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/>
                <a:cs typeface="Century Gothic"/>
              </a:rPr>
              <a:t>DANKE FÜR‘S ZUHÖREN. ÜBER EINEN BEITRAG </a:t>
            </a:r>
          </a:p>
          <a:p>
            <a:r>
              <a:rPr lang="de-DE" sz="2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/>
                <a:cs typeface="Century Gothic"/>
              </a:rPr>
              <a:t>AN UNSER PROJEKT WÜRDEN WIR UNS SEHR FREUEN.</a:t>
            </a:r>
            <a:endParaRPr lang="de-DE" sz="24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22509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5925" y="218515"/>
            <a:ext cx="8308975" cy="972110"/>
          </a:xfrm>
        </p:spPr>
        <p:txBody>
          <a:bodyPr/>
          <a:lstStyle/>
          <a:p>
            <a:r>
              <a:rPr lang="de-DE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  <a:cs typeface="Arial"/>
              </a:rPr>
              <a:t>Zahlen </a:t>
            </a:r>
            <a:endParaRPr lang="de-DE" sz="36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5925" y="1539875"/>
            <a:ext cx="8308975" cy="4708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000" b="1" dirty="0"/>
              <a:t>ZAHLEN ZUR STADT ABELARDO LUZ:</a:t>
            </a:r>
          </a:p>
          <a:p>
            <a:r>
              <a:rPr lang="de-DE" sz="2000" dirty="0"/>
              <a:t>996 KM2 (ENTSPRICHT CA. 2 x DER FLÄCHE BS + BL)</a:t>
            </a:r>
          </a:p>
          <a:p>
            <a:r>
              <a:rPr lang="de-DE" sz="2000" dirty="0"/>
              <a:t>17’100 EINWOHNER (56 % IN DER URBANEN ZONE, 44 % IN DER </a:t>
            </a:r>
            <a:r>
              <a:rPr lang="de-DE" sz="2000" dirty="0" smtClean="0"/>
              <a:t>LANDWIRTSCHAFTSZONE, 1‘300 Familien unter der Armutsgrenze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b="1" dirty="0"/>
              <a:t>ÖFFENTLICHES GESUNDHEITSSYSTEM DER STADT</a:t>
            </a:r>
          </a:p>
          <a:p>
            <a:r>
              <a:rPr lang="de-DE" sz="2000" dirty="0"/>
              <a:t>6 GESUNDHEITSZENTREN</a:t>
            </a:r>
          </a:p>
          <a:p>
            <a:r>
              <a:rPr lang="de-DE" sz="2000" dirty="0"/>
              <a:t>8  MOBILE TEAMS FÜR GESUNDHEITSVERSORGUNG DER FAMILIEN </a:t>
            </a:r>
          </a:p>
          <a:p>
            <a:r>
              <a:rPr lang="de-DE" sz="2000" dirty="0"/>
              <a:t>14’000 UNTERSUCHUNGEN / BERATUNGEN PRO MONAT</a:t>
            </a:r>
          </a:p>
          <a:p>
            <a:r>
              <a:rPr lang="de-DE" sz="2000" dirty="0"/>
              <a:t>NOTFALL FÜR GYNÄKOLOGIE UND PÄDIATRIE</a:t>
            </a:r>
          </a:p>
          <a:p>
            <a:r>
              <a:rPr lang="de-DE" sz="2000" dirty="0"/>
              <a:t>ES FEHELN GERÄTE FÜR RASCHE UNTERSUCHUNGEN: RÖNTGEN UND ULTRASCHALL</a:t>
            </a:r>
          </a:p>
        </p:txBody>
      </p:sp>
    </p:spTree>
    <p:extLst>
      <p:ext uri="{BB962C8B-B14F-4D97-AF65-F5344CB8AC3E}">
        <p14:creationId xmlns:p14="http://schemas.microsoft.com/office/powerpoint/2010/main" val="2893833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70992"/>
            <a:ext cx="8229600" cy="109870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CH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  <a:cs typeface="Arial"/>
              </a:rPr>
              <a:t>6 Gesundheitszentren verteilt auf dem Gebiet der Gemeinde</a:t>
            </a:r>
            <a:endParaRPr lang="de-DE" sz="36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" name="Bild 2" descr="IMG_854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032" y="1728412"/>
            <a:ext cx="6648477" cy="4432318"/>
          </a:xfrm>
          <a:prstGeom prst="rect">
            <a:avLst/>
          </a:prstGeom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252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47523"/>
          </a:xfrm>
        </p:spPr>
        <p:txBody>
          <a:bodyPr/>
          <a:lstStyle/>
          <a:p>
            <a:r>
              <a:rPr lang="de-DE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  <a:cs typeface="Arial"/>
              </a:rPr>
              <a:t>Behandlung eines Landarbeiters</a:t>
            </a:r>
            <a:endParaRPr lang="de-DE" sz="36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" name="Inhaltsplatzhalter 5" descr="IMG_847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0336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12976"/>
          </a:xfrm>
        </p:spPr>
        <p:txBody>
          <a:bodyPr/>
          <a:lstStyle/>
          <a:p>
            <a:r>
              <a:rPr lang="de-DE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  <a:cs typeface="Arial"/>
              </a:rPr>
              <a:t>Ultraschallgerät</a:t>
            </a:r>
            <a:endParaRPr lang="de-DE" sz="36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129" b="111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6378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8824"/>
          </a:xfrm>
        </p:spPr>
        <p:txBody>
          <a:bodyPr/>
          <a:lstStyle/>
          <a:p>
            <a:r>
              <a:rPr lang="de-DE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  <a:cs typeface="Arial"/>
              </a:rPr>
              <a:t>Röntgengerät</a:t>
            </a:r>
            <a:endParaRPr lang="de-DE" sz="36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l="2704" r="27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991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3093"/>
          </a:xfrm>
        </p:spPr>
        <p:txBody>
          <a:bodyPr/>
          <a:lstStyle/>
          <a:p>
            <a:r>
              <a:rPr lang="de-DE" sz="4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  <a:cs typeface="Arial"/>
              </a:rPr>
              <a:t>Ziele</a:t>
            </a:r>
            <a:endParaRPr lang="de-DE" sz="40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MIT </a:t>
            </a:r>
            <a:r>
              <a:rPr lang="de-DE" dirty="0"/>
              <a:t>DER ANSCHAFFUNG DER GERÄTE WERDEN KRANKHEITEN UND VERLETZUNGEN SCHNELLER UND BESSER ERKANNT.</a:t>
            </a:r>
          </a:p>
          <a:p>
            <a:r>
              <a:rPr lang="de-DE" dirty="0"/>
              <a:t>EIN LANGER TRANSPORT IN DIE NÄCHSTE GRÖSSERE STADT KANN VERMIEDEN WERDEN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smtClean="0"/>
              <a:t>LAUFENDE ABKLÄRUNGEN:</a:t>
            </a:r>
          </a:p>
          <a:p>
            <a:r>
              <a:rPr lang="de-DE" dirty="0" smtClean="0"/>
              <a:t>UM KOSTEN </a:t>
            </a:r>
            <a:r>
              <a:rPr lang="de-DE" dirty="0" smtClean="0"/>
              <a:t>ZU REDUZIEREN, ALLENFALLS OCC.GERÄTE AUS BRASILIEN BESCHAFFEN</a:t>
            </a:r>
            <a:r>
              <a:rPr lang="de-DE" dirty="0" smtClean="0"/>
              <a:t>.</a:t>
            </a:r>
          </a:p>
          <a:p>
            <a:r>
              <a:rPr lang="de-DE" dirty="0" smtClean="0"/>
              <a:t>SCHULUNG &amp; SERVICE SIND </a:t>
            </a:r>
            <a:r>
              <a:rPr lang="de-DE" dirty="0" smtClean="0"/>
              <a:t>ZU GARANTIEREN</a:t>
            </a:r>
          </a:p>
          <a:p>
            <a:r>
              <a:rPr lang="de-DE" dirty="0" smtClean="0"/>
              <a:t>RISIKEN FÜR GERÄTE DURCH SUBTROPISCHES KLIMA BERÜCKSICHTIGEN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4809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12976"/>
          </a:xfrm>
        </p:spPr>
        <p:txBody>
          <a:bodyPr/>
          <a:lstStyle/>
          <a:p>
            <a:r>
              <a:rPr lang="de-DE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  <a:cs typeface="Arial"/>
              </a:rPr>
              <a:t>Nachhaltigkeit</a:t>
            </a:r>
            <a:endParaRPr lang="de-DE" sz="36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</a:t>
            </a:r>
            <a:r>
              <a:rPr lang="de-DE" dirty="0"/>
              <a:t>GERÄTE WERDEN DURCH DEN LIEFERANTEN </a:t>
            </a:r>
            <a:r>
              <a:rPr lang="de-DE" dirty="0" smtClean="0"/>
              <a:t>GEWARTET (WARTUNGSVERTRAG)</a:t>
            </a:r>
            <a:endParaRPr lang="de-DE" dirty="0"/>
          </a:p>
          <a:p>
            <a:r>
              <a:rPr lang="de-DE" dirty="0"/>
              <a:t>AUSGEBILDETES PERSONAL IST VOR ORT</a:t>
            </a:r>
            <a:r>
              <a:rPr lang="de-DE" dirty="0" smtClean="0"/>
              <a:t>. WEITERE SCHULUNGEN WERDEN DURCH DIE STADT SICHER GESTELLT.</a:t>
            </a:r>
            <a:endParaRPr lang="de-DE" dirty="0"/>
          </a:p>
          <a:p>
            <a:r>
              <a:rPr lang="de-DE" dirty="0"/>
              <a:t>DIE GESUNDHEITSKOMMISSION DER STADT IST FÜR DIE UMSETZUNG, DEN ERHALT, DEN EINSATZ DER GERÄTE VERANTWORTLICH</a:t>
            </a:r>
            <a:r>
              <a:rPr lang="de-DE" dirty="0" smtClean="0"/>
              <a:t>.</a:t>
            </a:r>
            <a:endParaRPr lang="de-DE" dirty="0" smtClean="0"/>
          </a:p>
          <a:p>
            <a:r>
              <a:rPr lang="de-DE" dirty="0" smtClean="0"/>
              <a:t>UNSER CLUB WIRD DAS PROJEKT AUCH NACH ABSCHLUSS </a:t>
            </a:r>
            <a:r>
              <a:rPr lang="de-DE" dirty="0" smtClean="0"/>
              <a:t>BEGLEITEN </a:t>
            </a:r>
            <a:r>
              <a:rPr lang="de-DE" dirty="0" smtClean="0"/>
              <a:t>UND SICHERSTELLEN, DASS DIE ZIELE WIRKLICH ERREICHT WERDEN.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023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  <a:cs typeface="Arial"/>
              </a:rPr>
              <a:t>Rotary Club Abelardo Luz  </a:t>
            </a:r>
            <a:br>
              <a:rPr lang="de-DE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  <a:cs typeface="Arial"/>
              </a:rPr>
            </a:br>
            <a:r>
              <a:rPr lang="de-DE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  <a:cs typeface="Arial"/>
              </a:rPr>
              <a:t>Besuch von </a:t>
            </a:r>
            <a:br>
              <a:rPr lang="de-DE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  <a:cs typeface="Arial"/>
              </a:rPr>
            </a:br>
            <a:r>
              <a:rPr lang="de-DE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  <a:cs typeface="Arial"/>
              </a:rPr>
              <a:t>Rot. M.-T. do Norte vom 21. - 24.07.2016</a:t>
            </a:r>
            <a:endParaRPr lang="de-DE" sz="32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26" b="11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4855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reibset">
  <a:themeElements>
    <a:clrScheme name="Schreibset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chreibset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chreib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Schreibset.thmx</Template>
  <TotalTime>0</TotalTime>
  <Words>309</Words>
  <Application>Microsoft Macintosh PowerPoint</Application>
  <PresentationFormat>Bildschirmpräsentation (4:3)</PresentationFormat>
  <Paragraphs>86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Schreibset</vt:lpstr>
      <vt:lpstr>  Saúde para todos –  Gesundheit für alle</vt:lpstr>
      <vt:lpstr>Zahlen </vt:lpstr>
      <vt:lpstr>6 Gesundheitszentren verteilt auf dem Gebiet der Gemeinde</vt:lpstr>
      <vt:lpstr>Behandlung eines Landarbeiters</vt:lpstr>
      <vt:lpstr>Ultraschallgerät</vt:lpstr>
      <vt:lpstr>Röntgengerät</vt:lpstr>
      <vt:lpstr>Ziele</vt:lpstr>
      <vt:lpstr>Nachhaltigkeit</vt:lpstr>
      <vt:lpstr>Rotary Club Abelardo Luz   Besuch von  Rot. M.-T. do Norte vom 21. - 24.07.2016</vt:lpstr>
      <vt:lpstr>STAND DER FINANZIERUNG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Saúde para todos – Gesundheit für alle</dc:title>
  <dc:creator>Maria Theresia do Norte-von Blarer</dc:creator>
  <cp:lastModifiedBy>Hans-Jörg Schlegel</cp:lastModifiedBy>
  <cp:revision>31</cp:revision>
  <cp:lastPrinted>2016-11-13T16:22:24Z</cp:lastPrinted>
  <dcterms:created xsi:type="dcterms:W3CDTF">2016-10-15T09:45:51Z</dcterms:created>
  <dcterms:modified xsi:type="dcterms:W3CDTF">2017-02-11T15:43:10Z</dcterms:modified>
</cp:coreProperties>
</file>